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33874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156559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54660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247384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93740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6635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279977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281450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254374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133983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2789F2-270E-46F8-941D-431AA16C507C}"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424993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789F2-270E-46F8-941D-431AA16C507C}" type="datetimeFigureOut">
              <a:rPr kumimoji="1" lang="ja-JP" altLang="en-US" smtClean="0"/>
              <a:t>2016/9/2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F9BE7-689E-4351-ACB3-AD9853A25A96}" type="slidenum">
              <a:rPr kumimoji="1" lang="ja-JP" altLang="en-US" smtClean="0"/>
              <a:t>‹#›</a:t>
            </a:fld>
            <a:endParaRPr kumimoji="1" lang="ja-JP" altLang="en-US"/>
          </a:p>
        </p:txBody>
      </p:sp>
    </p:spTree>
    <p:extLst>
      <p:ext uri="{BB962C8B-B14F-4D97-AF65-F5344CB8AC3E}">
        <p14:creationId xmlns:p14="http://schemas.microsoft.com/office/powerpoint/2010/main" val="372918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3548" y="260648"/>
            <a:ext cx="7772400" cy="1470025"/>
          </a:xfrm>
          <a:solidFill>
            <a:schemeClr val="accent2">
              <a:lumMod val="50000"/>
            </a:schemeClr>
          </a:solidFill>
        </p:spPr>
        <p:txBody>
          <a:bodyPr>
            <a:scene3d>
              <a:camera prst="orthographicFront"/>
              <a:lightRig rig="threePt" dir="t"/>
            </a:scene3d>
            <a:sp3d extrusionH="57150" prstMaterial="matte">
              <a:extrusionClr>
                <a:srgbClr val="92D050"/>
              </a:extrusionClr>
            </a:sp3d>
          </a:bodyPr>
          <a:lstStyle/>
          <a:p>
            <a:r>
              <a:rPr lang="en-US" altLang="ja-JP" dirty="0" smtClean="0">
                <a:solidFill>
                  <a:schemeClr val="accent3">
                    <a:lumMod val="60000"/>
                    <a:lumOff val="40000"/>
                  </a:schemeClr>
                </a:solidFill>
              </a:rPr>
              <a:t>【</a:t>
            </a:r>
            <a:r>
              <a:rPr lang="ja-JP" altLang="en-US" dirty="0" smtClean="0">
                <a:solidFill>
                  <a:schemeClr val="accent3">
                    <a:lumMod val="60000"/>
                    <a:lumOff val="40000"/>
                  </a:schemeClr>
                </a:solidFill>
              </a:rPr>
              <a:t>ｅ</a:t>
            </a:r>
            <a:r>
              <a:rPr lang="en-US" altLang="ja-JP" dirty="0" smtClean="0">
                <a:solidFill>
                  <a:schemeClr val="accent3">
                    <a:lumMod val="60000"/>
                    <a:lumOff val="40000"/>
                  </a:schemeClr>
                </a:solidFill>
              </a:rPr>
              <a:t>-WOOD+】</a:t>
            </a:r>
            <a:r>
              <a:rPr lang="ja-JP" altLang="en-US" dirty="0" smtClean="0">
                <a:solidFill>
                  <a:schemeClr val="accent3">
                    <a:lumMod val="60000"/>
                    <a:lumOff val="40000"/>
                  </a:schemeClr>
                </a:solidFill>
              </a:rPr>
              <a:t>の仕様概要</a:t>
            </a:r>
            <a:endParaRPr kumimoji="1" lang="ja-JP" altLang="en-US" dirty="0">
              <a:solidFill>
                <a:schemeClr val="accent3">
                  <a:lumMod val="60000"/>
                  <a:lumOff val="40000"/>
                </a:schemeClr>
              </a:solidFill>
            </a:endParaRPr>
          </a:p>
        </p:txBody>
      </p:sp>
      <p:sp>
        <p:nvSpPr>
          <p:cNvPr id="3" name="サブタイトル 2"/>
          <p:cNvSpPr>
            <a:spLocks noGrp="1"/>
          </p:cNvSpPr>
          <p:nvPr>
            <p:ph type="subTitle" idx="1"/>
          </p:nvPr>
        </p:nvSpPr>
        <p:spPr/>
        <p:txBody>
          <a:bodyPr/>
          <a:lstStyle/>
          <a:p>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628800"/>
            <a:ext cx="4932040" cy="369903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8815" y="4139698"/>
            <a:ext cx="3168352" cy="237626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360304"/>
            <a:ext cx="2520280" cy="3360373"/>
          </a:xfrm>
          <a:prstGeom prst="rect">
            <a:avLst/>
          </a:prstGeom>
        </p:spPr>
      </p:pic>
    </p:spTree>
    <p:extLst>
      <p:ext uri="{BB962C8B-B14F-4D97-AF65-F5344CB8AC3E}">
        <p14:creationId xmlns:p14="http://schemas.microsoft.com/office/powerpoint/2010/main" val="423666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46646"/>
            <a:ext cx="6624736" cy="922114"/>
          </a:xfrm>
        </p:spPr>
        <p:txBody>
          <a:bodyPr>
            <a:normAutofit/>
          </a:bodyPr>
          <a:lstStyle/>
          <a:p>
            <a:r>
              <a:rPr lang="ja-JP" altLang="en-US" dirty="0" smtClean="0"/>
              <a:t>寸法仕様　波型ボード</a:t>
            </a:r>
            <a:endParaRPr kumimoji="1" lang="ja-JP" altLang="en-US" dirty="0"/>
          </a:p>
        </p:txBody>
      </p:sp>
      <p:pic>
        <p:nvPicPr>
          <p:cNvPr id="8" name="図 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2" y="2515006"/>
            <a:ext cx="8897592" cy="2486372"/>
          </a:xfrm>
          <a:prstGeom prst="rect">
            <a:avLst/>
          </a:prstGeom>
        </p:spPr>
      </p:pic>
      <p:sp>
        <p:nvSpPr>
          <p:cNvPr id="9" name="テキスト ボックス 8"/>
          <p:cNvSpPr txBox="1"/>
          <p:nvPr/>
        </p:nvSpPr>
        <p:spPr>
          <a:xfrm>
            <a:off x="1259632" y="1268760"/>
            <a:ext cx="2230098" cy="369332"/>
          </a:xfrm>
          <a:prstGeom prst="rect">
            <a:avLst/>
          </a:prstGeom>
          <a:noFill/>
        </p:spPr>
        <p:txBody>
          <a:bodyPr wrap="none" rtlCol="0">
            <a:spAutoFit/>
          </a:bodyPr>
          <a:lstStyle/>
          <a:p>
            <a:r>
              <a:rPr kumimoji="1" lang="ja-JP" altLang="en-US" dirty="0" smtClean="0"/>
              <a:t>材厚･･･</a:t>
            </a:r>
            <a:r>
              <a:rPr kumimoji="1" lang="en-US" altLang="ja-JP" dirty="0" smtClean="0"/>
              <a:t>0.5</a:t>
            </a:r>
            <a:r>
              <a:rPr kumimoji="1" lang="ja-JP" altLang="en-US" dirty="0" smtClean="0"/>
              <a:t>㎜～</a:t>
            </a:r>
            <a:r>
              <a:rPr kumimoji="1" lang="en-US" altLang="ja-JP" dirty="0" smtClean="0"/>
              <a:t>1.0</a:t>
            </a:r>
            <a:r>
              <a:rPr kumimoji="1" lang="ja-JP" altLang="en-US" dirty="0" smtClean="0"/>
              <a:t>㎜</a:t>
            </a:r>
            <a:endParaRPr kumimoji="1" lang="ja-JP" altLang="en-US" dirty="0"/>
          </a:p>
        </p:txBody>
      </p:sp>
      <p:sp>
        <p:nvSpPr>
          <p:cNvPr id="10" name="テキスト ボックス 9"/>
          <p:cNvSpPr txBox="1"/>
          <p:nvPr/>
        </p:nvSpPr>
        <p:spPr>
          <a:xfrm>
            <a:off x="1259632" y="1638092"/>
            <a:ext cx="3585244" cy="369332"/>
          </a:xfrm>
          <a:prstGeom prst="rect">
            <a:avLst/>
          </a:prstGeom>
          <a:noFill/>
        </p:spPr>
        <p:txBody>
          <a:bodyPr wrap="square" rtlCol="0">
            <a:spAutoFit/>
          </a:bodyPr>
          <a:lstStyle/>
          <a:p>
            <a:r>
              <a:rPr lang="ja-JP" altLang="en-US" dirty="0" smtClean="0"/>
              <a:t>製作最大巾寸法･･･</a:t>
            </a:r>
            <a:r>
              <a:rPr lang="en-US" altLang="ja-JP" dirty="0" smtClean="0"/>
              <a:t>600</a:t>
            </a:r>
            <a:r>
              <a:rPr lang="ja-JP" altLang="en-US" dirty="0" smtClean="0"/>
              <a:t>㎜</a:t>
            </a:r>
            <a:endParaRPr lang="en-US" altLang="ja-JP" dirty="0" smtClean="0"/>
          </a:p>
        </p:txBody>
      </p:sp>
      <p:sp>
        <p:nvSpPr>
          <p:cNvPr id="11" name="テキスト ボックス 10"/>
          <p:cNvSpPr txBox="1"/>
          <p:nvPr/>
        </p:nvSpPr>
        <p:spPr>
          <a:xfrm>
            <a:off x="1215819" y="2007424"/>
            <a:ext cx="2983509" cy="369332"/>
          </a:xfrm>
          <a:prstGeom prst="rect">
            <a:avLst/>
          </a:prstGeom>
          <a:noFill/>
        </p:spPr>
        <p:txBody>
          <a:bodyPr wrap="none" rtlCol="0">
            <a:spAutoFit/>
          </a:bodyPr>
          <a:lstStyle/>
          <a:p>
            <a:r>
              <a:rPr kumimoji="1" lang="ja-JP" altLang="en-US" dirty="0" smtClean="0"/>
              <a:t>製作最大長さ寸法･･･</a:t>
            </a:r>
            <a:r>
              <a:rPr kumimoji="1" lang="en-US" altLang="ja-JP" dirty="0" smtClean="0"/>
              <a:t>1800</a:t>
            </a:r>
            <a:r>
              <a:rPr kumimoji="1" lang="ja-JP" altLang="en-US" dirty="0" smtClean="0"/>
              <a:t>㎜</a:t>
            </a:r>
            <a:endParaRPr kumimoji="1" lang="ja-JP" altLang="en-US"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3" y="4560054"/>
            <a:ext cx="2880320" cy="2160240"/>
          </a:xfrm>
          <a:prstGeom prst="ellipse">
            <a:avLst/>
          </a:prstGeom>
          <a:ln>
            <a:noFill/>
          </a:ln>
          <a:effectLst>
            <a:softEdge rad="112500"/>
          </a:effectLst>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819" y="4293095"/>
            <a:ext cx="3672408" cy="2380347"/>
          </a:xfrm>
          <a:prstGeom prst="ellipse">
            <a:avLst/>
          </a:prstGeom>
          <a:ln>
            <a:noFill/>
          </a:ln>
          <a:effectLst>
            <a:softEdge rad="112500"/>
          </a:effec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4189" y="1170331"/>
            <a:ext cx="2232248" cy="1674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572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寸法仕様　木製ﾀﾞﾝﾎﾞｰﾙ</a:t>
            </a:r>
            <a:endParaRPr kumimoji="1" lang="ja-JP" altLang="en-US" dirty="0"/>
          </a:p>
        </p:txBody>
      </p:sp>
      <p:sp>
        <p:nvSpPr>
          <p:cNvPr id="5" name="テキスト ボックス 4"/>
          <p:cNvSpPr txBox="1"/>
          <p:nvPr/>
        </p:nvSpPr>
        <p:spPr>
          <a:xfrm>
            <a:off x="1619672" y="1372126"/>
            <a:ext cx="2106667" cy="369332"/>
          </a:xfrm>
          <a:prstGeom prst="rect">
            <a:avLst/>
          </a:prstGeom>
          <a:noFill/>
        </p:spPr>
        <p:txBody>
          <a:bodyPr wrap="none" rtlCol="0">
            <a:spAutoFit/>
          </a:bodyPr>
          <a:lstStyle/>
          <a:p>
            <a:r>
              <a:rPr kumimoji="1" lang="ja-JP" altLang="en-US" dirty="0" smtClean="0"/>
              <a:t>材種・・・カバ（標準）</a:t>
            </a:r>
            <a:endParaRPr kumimoji="1" lang="ja-JP" altLang="en-US" dirty="0"/>
          </a:p>
        </p:txBody>
      </p:sp>
      <p:sp>
        <p:nvSpPr>
          <p:cNvPr id="6" name="テキスト ボックス 5"/>
          <p:cNvSpPr txBox="1"/>
          <p:nvPr/>
        </p:nvSpPr>
        <p:spPr>
          <a:xfrm>
            <a:off x="1691680" y="1988840"/>
            <a:ext cx="3145413" cy="369332"/>
          </a:xfrm>
          <a:prstGeom prst="rect">
            <a:avLst/>
          </a:prstGeom>
          <a:noFill/>
        </p:spPr>
        <p:txBody>
          <a:bodyPr wrap="none" rtlCol="0">
            <a:spAutoFit/>
          </a:bodyPr>
          <a:lstStyle/>
          <a:p>
            <a:r>
              <a:rPr kumimoji="1" lang="ja-JP" altLang="en-US" dirty="0" smtClean="0"/>
              <a:t>製作最大寸法･･･</a:t>
            </a:r>
            <a:r>
              <a:rPr kumimoji="1" lang="en-US" altLang="ja-JP" dirty="0" smtClean="0"/>
              <a:t>W900xH1800</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089728"/>
            <a:ext cx="2664296" cy="2492896"/>
          </a:xfrm>
          <a:prstGeom prst="ellipse">
            <a:avLst/>
          </a:prstGeom>
          <a:ln>
            <a:noFill/>
          </a:ln>
          <a:effectLst>
            <a:softEdge rad="112500"/>
          </a:effectLst>
        </p:spPr>
      </p:pic>
      <p:pic>
        <p:nvPicPr>
          <p:cNvPr id="9" name="図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492896"/>
            <a:ext cx="5949272" cy="3312368"/>
          </a:xfrm>
          <a:prstGeom prst="rect">
            <a:avLst/>
          </a:prstGeom>
        </p:spPr>
      </p:pic>
    </p:spTree>
    <p:extLst>
      <p:ext uri="{BB962C8B-B14F-4D97-AF65-F5344CB8AC3E}">
        <p14:creationId xmlns:p14="http://schemas.microsoft.com/office/powerpoint/2010/main" val="301614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寸法仕様　ハニカムボード</a:t>
            </a:r>
            <a:endParaRPr kumimoji="1" lang="ja-JP" altLang="en-US" dirty="0"/>
          </a:p>
        </p:txBody>
      </p:sp>
      <p:sp>
        <p:nvSpPr>
          <p:cNvPr id="6" name="テキスト ボックス 5"/>
          <p:cNvSpPr txBox="1"/>
          <p:nvPr/>
        </p:nvSpPr>
        <p:spPr>
          <a:xfrm>
            <a:off x="1536249" y="1268760"/>
            <a:ext cx="3781805" cy="923330"/>
          </a:xfrm>
          <a:prstGeom prst="rect">
            <a:avLst/>
          </a:prstGeom>
          <a:noFill/>
        </p:spPr>
        <p:txBody>
          <a:bodyPr wrap="none" rtlCol="0">
            <a:spAutoFit/>
          </a:bodyPr>
          <a:lstStyle/>
          <a:p>
            <a:r>
              <a:rPr lang="ja-JP" altLang="en-US" dirty="0"/>
              <a:t>材種</a:t>
            </a:r>
            <a:r>
              <a:rPr kumimoji="1" lang="ja-JP" altLang="en-US" dirty="0" smtClean="0"/>
              <a:t>・・・カバ（標準）</a:t>
            </a:r>
            <a:endParaRPr kumimoji="1" lang="en-US" altLang="ja-JP" dirty="0" smtClean="0"/>
          </a:p>
          <a:p>
            <a:r>
              <a:rPr lang="ja-JP" altLang="en-US" dirty="0" smtClean="0"/>
              <a:t>製作最大巾寸法・・・</a:t>
            </a:r>
            <a:r>
              <a:rPr lang="en-US" altLang="ja-JP" dirty="0" smtClean="0"/>
              <a:t>W300</a:t>
            </a:r>
            <a:r>
              <a:rPr lang="ja-JP" altLang="en-US" dirty="0" smtClean="0"/>
              <a:t>㎜ｘＬ</a:t>
            </a:r>
            <a:r>
              <a:rPr lang="en-US" altLang="ja-JP" dirty="0" smtClean="0"/>
              <a:t>300</a:t>
            </a:r>
            <a:r>
              <a:rPr lang="ja-JP" altLang="en-US" dirty="0" smtClean="0"/>
              <a:t>㎜</a:t>
            </a:r>
            <a:endParaRPr lang="en-US" altLang="ja-JP" dirty="0" smtClean="0"/>
          </a:p>
          <a:p>
            <a:r>
              <a:rPr kumimoji="1" lang="ja-JP" altLang="en-US" dirty="0" smtClean="0"/>
              <a:t>厚さ・・・</a:t>
            </a:r>
            <a:r>
              <a:rPr kumimoji="1" lang="en-US" altLang="ja-JP" dirty="0" smtClean="0"/>
              <a:t>9</a:t>
            </a:r>
            <a:r>
              <a:rPr kumimoji="1" lang="ja-JP" altLang="en-US" dirty="0" smtClean="0"/>
              <a:t>㎜～</a:t>
            </a:r>
            <a:r>
              <a:rPr kumimoji="1" lang="en-US" altLang="ja-JP" dirty="0" smtClean="0"/>
              <a:t>150</a:t>
            </a:r>
            <a:r>
              <a:rPr kumimoji="1" lang="ja-JP" altLang="en-US" dirty="0" smtClean="0"/>
              <a:t>㎜</a:t>
            </a:r>
            <a:endParaRPr kumimoji="1" lang="ja-JP" altLang="en-US" dirty="0"/>
          </a:p>
        </p:txBody>
      </p:sp>
      <p:pic>
        <p:nvPicPr>
          <p:cNvPr id="8" name="図 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92896"/>
            <a:ext cx="4867403" cy="4049723"/>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5064" y="3140969"/>
            <a:ext cx="3840426" cy="2880320"/>
          </a:xfrm>
          <a:prstGeom prst="rect">
            <a:avLst/>
          </a:prstGeom>
        </p:spPr>
      </p:pic>
      <p:sp>
        <p:nvSpPr>
          <p:cNvPr id="11" name="テキスト ボックス 10"/>
          <p:cNvSpPr txBox="1"/>
          <p:nvPr/>
        </p:nvSpPr>
        <p:spPr>
          <a:xfrm>
            <a:off x="8100392" y="3717032"/>
            <a:ext cx="877163" cy="369332"/>
          </a:xfrm>
          <a:prstGeom prst="rect">
            <a:avLst/>
          </a:prstGeom>
          <a:noFill/>
        </p:spPr>
        <p:txBody>
          <a:bodyPr wrap="none" rtlCol="0">
            <a:spAutoFit/>
          </a:bodyPr>
          <a:lstStyle/>
          <a:p>
            <a:r>
              <a:rPr lang="ja-JP" altLang="en-US" dirty="0"/>
              <a:t>改良後</a:t>
            </a:r>
            <a:endParaRPr kumimoji="1" lang="ja-JP" altLang="en-US" dirty="0"/>
          </a:p>
        </p:txBody>
      </p:sp>
      <p:sp>
        <p:nvSpPr>
          <p:cNvPr id="12" name="テキスト ボックス 11"/>
          <p:cNvSpPr txBox="1"/>
          <p:nvPr/>
        </p:nvSpPr>
        <p:spPr>
          <a:xfrm>
            <a:off x="8100392" y="5301208"/>
            <a:ext cx="877163" cy="369332"/>
          </a:xfrm>
          <a:prstGeom prst="rect">
            <a:avLst/>
          </a:prstGeom>
          <a:noFill/>
        </p:spPr>
        <p:txBody>
          <a:bodyPr wrap="none" rtlCol="0">
            <a:spAutoFit/>
          </a:bodyPr>
          <a:lstStyle/>
          <a:p>
            <a:r>
              <a:rPr kumimoji="1" lang="ja-JP" altLang="en-US" dirty="0" smtClean="0"/>
              <a:t>改良前</a:t>
            </a:r>
            <a:endParaRPr kumimoji="1" lang="ja-JP" altLang="en-US" dirty="0"/>
          </a:p>
        </p:txBody>
      </p:sp>
    </p:spTree>
    <p:extLst>
      <p:ext uri="{BB962C8B-B14F-4D97-AF65-F5344CB8AC3E}">
        <p14:creationId xmlns:p14="http://schemas.microsoft.com/office/powerpoint/2010/main" val="242589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54630" y="5028042"/>
            <a:ext cx="3322628" cy="430887"/>
          </a:xfrm>
          <a:prstGeom prst="rect">
            <a:avLst/>
          </a:prstGeom>
          <a:noFill/>
        </p:spPr>
        <p:txBody>
          <a:bodyPr wrap="square" rtlCol="0">
            <a:spAutoFit/>
          </a:bodyPr>
          <a:lstStyle/>
          <a:p>
            <a:r>
              <a:rPr kumimoji="1" lang="ja-JP" altLang="en-US" sz="1100" dirty="0" smtClean="0"/>
              <a:t>段ボール</a:t>
            </a:r>
            <a:r>
              <a:rPr kumimoji="1" lang="en-US" altLang="ja-JP" sz="1100" dirty="0" smtClean="0"/>
              <a:t>(A</a:t>
            </a:r>
            <a:r>
              <a:rPr kumimoji="1" lang="ja-JP" altLang="en-US" sz="1100" dirty="0" smtClean="0"/>
              <a:t>フルート</a:t>
            </a:r>
            <a:r>
              <a:rPr kumimoji="1" lang="en-US" altLang="ja-JP" sz="1100" dirty="0" smtClean="0"/>
              <a:t>, </a:t>
            </a:r>
            <a:r>
              <a:rPr lang="ja-JP" altLang="en-US" sz="1100" dirty="0" smtClean="0"/>
              <a:t>ライナ坪量</a:t>
            </a:r>
            <a:r>
              <a:rPr lang="en-US" altLang="ja-JP" sz="1100" dirty="0" smtClean="0"/>
              <a:t> 210g/m</a:t>
            </a:r>
            <a:r>
              <a:rPr lang="en-US" altLang="ja-JP" sz="1100" baseline="30000" dirty="0" smtClean="0"/>
              <a:t>2</a:t>
            </a:r>
            <a:r>
              <a:rPr lang="ja-JP" altLang="en-US" sz="1100" dirty="0" smtClean="0"/>
              <a:t>，中芯</a:t>
            </a:r>
            <a:r>
              <a:rPr lang="en-US" altLang="ja-JP" sz="1100" dirty="0" smtClean="0"/>
              <a:t>(</a:t>
            </a:r>
            <a:r>
              <a:rPr lang="ja-JP" altLang="en-US" sz="1100" dirty="0" smtClean="0"/>
              <a:t>普通芯</a:t>
            </a:r>
            <a:r>
              <a:rPr lang="en-US" altLang="ja-JP" sz="1100" dirty="0" smtClean="0"/>
              <a:t>)</a:t>
            </a:r>
            <a:r>
              <a:rPr lang="ja-JP" altLang="en-US" sz="1100" dirty="0" smtClean="0"/>
              <a:t>坪量</a:t>
            </a:r>
            <a:r>
              <a:rPr lang="en-US" altLang="ja-JP" sz="1100" dirty="0" smtClean="0"/>
              <a:t>120</a:t>
            </a:r>
            <a:r>
              <a:rPr lang="ja-JP" altLang="en-US" sz="1100" dirty="0" smtClean="0"/>
              <a:t>ｇ</a:t>
            </a:r>
            <a:r>
              <a:rPr lang="en-US" altLang="ja-JP" sz="1100" dirty="0" smtClean="0"/>
              <a:t>/m</a:t>
            </a:r>
            <a:r>
              <a:rPr lang="en-US" altLang="ja-JP" sz="1100" baseline="30000" dirty="0" smtClean="0"/>
              <a:t>2</a:t>
            </a:r>
            <a:r>
              <a:rPr lang="ja-JP" altLang="en-US" sz="1100" dirty="0" smtClean="0"/>
              <a:t>）</a:t>
            </a:r>
            <a:endParaRPr kumimoji="1" lang="en-US" altLang="ja-JP" sz="1100" dirty="0" smtClean="0"/>
          </a:p>
        </p:txBody>
      </p:sp>
      <p:graphicFrame>
        <p:nvGraphicFramePr>
          <p:cNvPr id="5" name="表 4"/>
          <p:cNvGraphicFramePr>
            <a:graphicFrameLocks noGrp="1"/>
          </p:cNvGraphicFramePr>
          <p:nvPr>
            <p:extLst>
              <p:ext uri="{D42A27DB-BD31-4B8C-83A1-F6EECF244321}">
                <p14:modId xmlns:p14="http://schemas.microsoft.com/office/powerpoint/2010/main" val="2930007717"/>
              </p:ext>
            </p:extLst>
          </p:nvPr>
        </p:nvGraphicFramePr>
        <p:xfrm>
          <a:off x="379555" y="4578135"/>
          <a:ext cx="2811691" cy="1906652"/>
        </p:xfrm>
        <a:graphic>
          <a:graphicData uri="http://schemas.openxmlformats.org/drawingml/2006/table">
            <a:tbl>
              <a:tblPr firstRow="1" bandRow="1">
                <a:tableStyleId>{5940675A-B579-460E-94D1-54222C63F5DA}</a:tableStyleId>
              </a:tblPr>
              <a:tblGrid>
                <a:gridCol w="918479"/>
                <a:gridCol w="491775"/>
                <a:gridCol w="1401437"/>
              </a:tblGrid>
              <a:tr h="147995">
                <a:tc rowSpan="2">
                  <a:txBody>
                    <a:bodyPr/>
                    <a:lstStyle/>
                    <a:p>
                      <a:pPr algn="ctr" fontAlgn="ctr"/>
                      <a:r>
                        <a:rPr lang="ja-JP" altLang="en-US" sz="800" b="0" i="0" u="none" strike="noStrike" dirty="0">
                          <a:solidFill>
                            <a:srgbClr val="000000"/>
                          </a:solidFill>
                          <a:effectLst/>
                          <a:latin typeface="ＭＳ Ｐゴシック"/>
                        </a:rPr>
                        <a:t>試験体</a:t>
                      </a:r>
                    </a:p>
                  </a:txBody>
                  <a:tcPr marL="16933" marR="16933" marT="8792" marB="0" anchor="ctr"/>
                </a:tc>
                <a:tc rowSpan="2">
                  <a:txBody>
                    <a:bodyPr/>
                    <a:lstStyle/>
                    <a:p>
                      <a:pPr algn="ctr" fontAlgn="ctr"/>
                      <a:r>
                        <a:rPr lang="en-US" altLang="ja-JP" sz="800" b="0" i="0" u="none" strike="noStrike">
                          <a:solidFill>
                            <a:srgbClr val="000000"/>
                          </a:solidFill>
                          <a:effectLst/>
                          <a:latin typeface="ＭＳ Ｐゴシック"/>
                        </a:rPr>
                        <a:t>No.</a:t>
                      </a:r>
                    </a:p>
                  </a:txBody>
                  <a:tcPr marL="16933" marR="16933" marT="8792" marB="0" anchor="ctr"/>
                </a:tc>
                <a:tc>
                  <a:txBody>
                    <a:bodyPr/>
                    <a:lstStyle/>
                    <a:p>
                      <a:pPr algn="ctr" fontAlgn="ctr"/>
                      <a:r>
                        <a:rPr lang="ja-JP" altLang="en-US" sz="800" b="0" i="0" u="none" strike="noStrike" dirty="0" smtClean="0">
                          <a:solidFill>
                            <a:srgbClr val="000000"/>
                          </a:solidFill>
                          <a:effectLst/>
                          <a:latin typeface="ＭＳ Ｐゴシック"/>
                        </a:rPr>
                        <a:t>平面圧縮強さ</a:t>
                      </a:r>
                      <a:endParaRPr lang="ja-JP" altLang="en-US" sz="800" b="0" i="0" u="none" strike="noStrike" dirty="0">
                        <a:solidFill>
                          <a:srgbClr val="000000"/>
                        </a:solidFill>
                        <a:effectLst/>
                        <a:latin typeface="ＭＳ Ｐゴシック"/>
                      </a:endParaRPr>
                    </a:p>
                  </a:txBody>
                  <a:tcPr marL="16933" marR="16933" marT="8792" marB="0" anchor="ctr"/>
                </a:tc>
              </a:tr>
              <a:tr h="14799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rgbClr val="000000"/>
                          </a:solidFill>
                          <a:effectLst/>
                          <a:latin typeface="ＭＳ Ｐゴシック"/>
                        </a:rPr>
                        <a:t>(</a:t>
                      </a:r>
                      <a:r>
                        <a:rPr lang="en-US" altLang="ja-JP" sz="800" b="0" i="0" u="none" strike="noStrike" dirty="0" err="1">
                          <a:solidFill>
                            <a:srgbClr val="000000"/>
                          </a:solidFill>
                          <a:effectLst/>
                          <a:latin typeface="ＭＳ Ｐゴシック"/>
                        </a:rPr>
                        <a:t>kPa</a:t>
                      </a:r>
                      <a:r>
                        <a:rPr lang="en-US" altLang="ja-JP" sz="800" b="0" i="0" u="none" strike="noStrike" dirty="0">
                          <a:solidFill>
                            <a:srgbClr val="000000"/>
                          </a:solidFill>
                          <a:effectLst/>
                          <a:latin typeface="ＭＳ Ｐゴシック"/>
                        </a:rPr>
                        <a:t>)</a:t>
                      </a:r>
                    </a:p>
                  </a:txBody>
                  <a:tcPr marL="16933" marR="16933" marT="8792" marB="0" anchor="ctr"/>
                </a:tc>
              </a:tr>
              <a:tr h="147995">
                <a:tc rowSpan="10">
                  <a:txBody>
                    <a:bodyPr/>
                    <a:lstStyle/>
                    <a:p>
                      <a:pPr algn="ctr" fontAlgn="ctr"/>
                      <a:r>
                        <a:rPr lang="ja-JP" altLang="en-US" sz="800" b="0" i="0" u="none" strike="noStrike" dirty="0" smtClean="0">
                          <a:solidFill>
                            <a:srgbClr val="000000"/>
                          </a:solidFill>
                          <a:effectLst/>
                          <a:latin typeface="ＭＳ Ｐゴシック"/>
                        </a:rPr>
                        <a:t>波形ボード</a:t>
                      </a:r>
                      <a:endParaRPr lang="ja-JP" altLang="en-US" sz="800" b="0" i="0" u="none" strike="noStrike" dirty="0">
                        <a:solidFill>
                          <a:srgbClr val="000000"/>
                        </a:solidFill>
                        <a:effectLst/>
                        <a:latin typeface="ＭＳ Ｐゴシック"/>
                      </a:endParaRPr>
                    </a:p>
                  </a:txBody>
                  <a:tcPr marL="16933" marR="16933" marT="8792" marB="0" anchor="ctr"/>
                </a:tc>
                <a:tc>
                  <a:txBody>
                    <a:bodyPr/>
                    <a:lstStyle/>
                    <a:p>
                      <a:pPr algn="ctr" fontAlgn="ctr"/>
                      <a:r>
                        <a:rPr lang="en-US" altLang="ja-JP" sz="800" b="0" i="0" u="none" strike="noStrike">
                          <a:solidFill>
                            <a:srgbClr val="000000"/>
                          </a:solidFill>
                          <a:effectLst/>
                          <a:latin typeface="ＭＳ Ｐゴシック"/>
                        </a:rPr>
                        <a:t>1</a:t>
                      </a:r>
                    </a:p>
                  </a:txBody>
                  <a:tcPr marL="16933" marR="16933" marT="8792" marB="0" anchor="ctr"/>
                </a:tc>
                <a:tc>
                  <a:txBody>
                    <a:bodyPr/>
                    <a:lstStyle/>
                    <a:p>
                      <a:pPr algn="ctr" fontAlgn="ctr"/>
                      <a:r>
                        <a:rPr lang="en-US" altLang="ja-JP" sz="800" b="0" i="0" u="none" strike="noStrike">
                          <a:solidFill>
                            <a:srgbClr val="000000"/>
                          </a:solidFill>
                          <a:effectLst/>
                          <a:latin typeface="ＭＳ Ｐゴシック"/>
                        </a:rPr>
                        <a:t>354</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318</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3</a:t>
                      </a:r>
                    </a:p>
                  </a:txBody>
                  <a:tcPr marL="16933" marR="16933" marT="8792" marB="0" anchor="ctr"/>
                </a:tc>
                <a:tc>
                  <a:txBody>
                    <a:bodyPr/>
                    <a:lstStyle/>
                    <a:p>
                      <a:pPr algn="ctr" fontAlgn="ctr"/>
                      <a:r>
                        <a:rPr lang="en-US" altLang="ja-JP" sz="800" b="0" i="0" u="none" strike="noStrike">
                          <a:solidFill>
                            <a:srgbClr val="000000"/>
                          </a:solidFill>
                          <a:effectLst/>
                          <a:latin typeface="ＭＳ Ｐゴシック"/>
                        </a:rPr>
                        <a:t>436</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4</a:t>
                      </a:r>
                    </a:p>
                  </a:txBody>
                  <a:tcPr marL="16933" marR="16933" marT="8792" marB="0" anchor="ctr"/>
                </a:tc>
                <a:tc>
                  <a:txBody>
                    <a:bodyPr/>
                    <a:lstStyle/>
                    <a:p>
                      <a:pPr algn="ctr" fontAlgn="ctr"/>
                      <a:r>
                        <a:rPr lang="en-US" altLang="ja-JP" sz="800" b="0" i="0" u="none" strike="noStrike">
                          <a:solidFill>
                            <a:srgbClr val="000000"/>
                          </a:solidFill>
                          <a:effectLst/>
                          <a:latin typeface="ＭＳ Ｐゴシック"/>
                        </a:rPr>
                        <a:t>454</a:t>
                      </a:r>
                    </a:p>
                  </a:txBody>
                  <a:tcPr marL="16933" marR="16933" marT="8792" marB="0" anchor="ctr"/>
                </a:tc>
              </a:tr>
              <a:tr h="124851">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5</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403</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6</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302</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7</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283</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8</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423</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9</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536</a:t>
                      </a:r>
                    </a:p>
                  </a:txBody>
                  <a:tcPr marL="16933" marR="16933" marT="8792" marB="0" anchor="ctr"/>
                </a:tc>
              </a:tr>
              <a:tr h="147995">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10</a:t>
                      </a:r>
                    </a:p>
                  </a:txBody>
                  <a:tcPr marL="16933" marR="16933" marT="8792" marB="0" anchor="ctr"/>
                </a:tc>
                <a:tc>
                  <a:txBody>
                    <a:bodyPr/>
                    <a:lstStyle/>
                    <a:p>
                      <a:pPr algn="ctr" fontAlgn="ctr"/>
                      <a:r>
                        <a:rPr lang="en-US" altLang="ja-JP" sz="800" b="0" i="0" u="none" strike="noStrike">
                          <a:solidFill>
                            <a:srgbClr val="000000"/>
                          </a:solidFill>
                          <a:effectLst/>
                          <a:latin typeface="ＭＳ Ｐゴシック"/>
                        </a:rPr>
                        <a:t>493</a:t>
                      </a:r>
                    </a:p>
                  </a:txBody>
                  <a:tcPr marL="16933" marR="16933" marT="8792" marB="0" anchor="ctr"/>
                </a:tc>
              </a:tr>
              <a:tr h="147995">
                <a:tc>
                  <a:txBody>
                    <a:bodyPr/>
                    <a:lstStyle/>
                    <a:p>
                      <a:pPr algn="l" fontAlgn="ctr"/>
                      <a:endParaRPr lang="ja-JP" altLang="en-US" sz="800" b="0" i="0" u="none" strike="noStrike">
                        <a:solidFill>
                          <a:srgbClr val="000000"/>
                        </a:solidFill>
                        <a:effectLst/>
                        <a:latin typeface="ＭＳ Ｐゴシック"/>
                      </a:endParaRPr>
                    </a:p>
                  </a:txBody>
                  <a:tcPr marL="16933" marR="16933" marT="8792" marB="0" anchor="ctr"/>
                </a:tc>
                <a:tc>
                  <a:txBody>
                    <a:bodyPr/>
                    <a:lstStyle/>
                    <a:p>
                      <a:pPr algn="ctr" fontAlgn="ctr"/>
                      <a:r>
                        <a:rPr lang="ja-JP" altLang="en-US" sz="800" b="0" i="0" u="none" strike="noStrike">
                          <a:solidFill>
                            <a:srgbClr val="000000"/>
                          </a:solidFill>
                          <a:effectLst/>
                          <a:latin typeface="ＭＳ Ｐゴシック"/>
                        </a:rPr>
                        <a:t>平均</a:t>
                      </a:r>
                    </a:p>
                  </a:txBody>
                  <a:tcPr marL="16933" marR="16933" marT="8792" marB="0" anchor="ctr"/>
                </a:tc>
                <a:tc>
                  <a:txBody>
                    <a:bodyPr/>
                    <a:lstStyle/>
                    <a:p>
                      <a:pPr algn="ctr" fontAlgn="ctr"/>
                      <a:r>
                        <a:rPr lang="en-US" altLang="ja-JP" sz="800" b="0" i="0" u="none" strike="noStrike" dirty="0">
                          <a:solidFill>
                            <a:srgbClr val="000000"/>
                          </a:solidFill>
                          <a:effectLst/>
                          <a:latin typeface="ＭＳ Ｐゴシック"/>
                        </a:rPr>
                        <a:t>400</a:t>
                      </a:r>
                    </a:p>
                  </a:txBody>
                  <a:tcPr marL="16933" marR="16933" marT="8792" marB="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406951612"/>
              </p:ext>
            </p:extLst>
          </p:nvPr>
        </p:nvGraphicFramePr>
        <p:xfrm>
          <a:off x="4856818" y="4512419"/>
          <a:ext cx="2811693" cy="508041"/>
        </p:xfrm>
        <a:graphic>
          <a:graphicData uri="http://schemas.openxmlformats.org/drawingml/2006/table">
            <a:tbl>
              <a:tblPr firstRow="1" bandRow="1">
                <a:tableStyleId>{5940675A-B579-460E-94D1-54222C63F5DA}</a:tableStyleId>
              </a:tblPr>
              <a:tblGrid>
                <a:gridCol w="937231"/>
                <a:gridCol w="473023"/>
                <a:gridCol w="1401439"/>
              </a:tblGrid>
              <a:tr h="169347">
                <a:tc rowSpan="2">
                  <a:txBody>
                    <a:bodyPr/>
                    <a:lstStyle/>
                    <a:p>
                      <a:pPr algn="ctr" fontAlgn="ctr"/>
                      <a:r>
                        <a:rPr lang="ja-JP" altLang="en-US" sz="800" u="none" strike="noStrike" dirty="0">
                          <a:effectLst/>
                        </a:rPr>
                        <a:t>試験体</a:t>
                      </a:r>
                      <a:endParaRPr lang="ja-JP" altLang="en-US" sz="800" b="0" i="0" u="none" strike="noStrike" dirty="0">
                        <a:solidFill>
                          <a:srgbClr val="000000"/>
                        </a:solidFill>
                        <a:effectLst/>
                        <a:latin typeface="ＭＳ Ｐゴシック"/>
                      </a:endParaRPr>
                    </a:p>
                  </a:txBody>
                  <a:tcPr marL="16933" marR="16933" marT="8792" marB="0" anchor="ctr"/>
                </a:tc>
                <a:tc rowSpan="2">
                  <a:txBody>
                    <a:bodyPr/>
                    <a:lstStyle/>
                    <a:p>
                      <a:pPr algn="ctr" fontAlgn="ctr"/>
                      <a:r>
                        <a:rPr lang="en-US" altLang="ja-JP" sz="800" u="none" strike="noStrike">
                          <a:effectLst/>
                        </a:rPr>
                        <a:t>No.</a:t>
                      </a:r>
                      <a:endParaRPr lang="en-US" altLang="ja-JP" sz="800" b="0" i="0" u="none" strike="noStrike">
                        <a:solidFill>
                          <a:srgbClr val="000000"/>
                        </a:solidFill>
                        <a:effectLst/>
                        <a:latin typeface="ＭＳ Ｐゴシック"/>
                      </a:endParaRPr>
                    </a:p>
                  </a:txBody>
                  <a:tcPr marL="16933" marR="16933" marT="8792" marB="0" anchor="ctr"/>
                </a:tc>
                <a:tc>
                  <a:txBody>
                    <a:bodyPr/>
                    <a:lstStyle/>
                    <a:p>
                      <a:pPr algn="ctr" fontAlgn="ctr"/>
                      <a:r>
                        <a:rPr lang="ja-JP" altLang="en-US" sz="800" b="0" i="0" u="none" strike="noStrike" dirty="0" smtClean="0">
                          <a:solidFill>
                            <a:srgbClr val="000000"/>
                          </a:solidFill>
                          <a:effectLst/>
                          <a:latin typeface="ＭＳ Ｐゴシック"/>
                        </a:rPr>
                        <a:t>平面圧縮強さ</a:t>
                      </a:r>
                      <a:endParaRPr lang="ja-JP" altLang="en-US" sz="800" b="0" i="0" u="none" strike="noStrike" dirty="0">
                        <a:solidFill>
                          <a:srgbClr val="000000"/>
                        </a:solidFill>
                        <a:effectLst/>
                        <a:latin typeface="ＭＳ Ｐゴシック"/>
                      </a:endParaRPr>
                    </a:p>
                  </a:txBody>
                  <a:tcPr marL="16933" marR="16933" marT="8792" marB="0" anchor="ctr"/>
                </a:tc>
              </a:tr>
              <a:tr h="16934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u="none" strike="noStrike">
                          <a:effectLst/>
                        </a:rPr>
                        <a:t>(kPa)</a:t>
                      </a:r>
                      <a:endParaRPr lang="en-US" altLang="ja-JP" sz="800" b="0" i="0" u="none" strike="noStrike">
                        <a:solidFill>
                          <a:srgbClr val="000000"/>
                        </a:solidFill>
                        <a:effectLst/>
                        <a:latin typeface="ＭＳ Ｐゴシック"/>
                      </a:endParaRPr>
                    </a:p>
                  </a:txBody>
                  <a:tcPr marL="16933" marR="16933" marT="8792" marB="0" anchor="ctr"/>
                </a:tc>
              </a:tr>
              <a:tr h="169347">
                <a:tc>
                  <a:txBody>
                    <a:bodyPr/>
                    <a:lstStyle/>
                    <a:p>
                      <a:pPr algn="l" fontAlgn="ctr"/>
                      <a:r>
                        <a:rPr lang="ja-JP" altLang="en-US" sz="800" u="none" strike="noStrike" dirty="0">
                          <a:effectLst/>
                        </a:rPr>
                        <a:t>段</a:t>
                      </a:r>
                      <a:r>
                        <a:rPr lang="ja-JP" altLang="en-US" sz="800" u="none" strike="noStrike" dirty="0" smtClean="0">
                          <a:effectLst/>
                        </a:rPr>
                        <a:t>ボール</a:t>
                      </a:r>
                      <a:endParaRPr lang="en-US" altLang="ja-JP" sz="800" b="0" i="0" u="none" strike="noStrike" dirty="0">
                        <a:solidFill>
                          <a:srgbClr val="000000"/>
                        </a:solidFill>
                        <a:effectLst/>
                        <a:latin typeface="ＭＳ Ｐゴシック"/>
                      </a:endParaRPr>
                    </a:p>
                  </a:txBody>
                  <a:tcPr marL="16933" marR="16933" marT="8792" marB="0" anchor="ctr"/>
                </a:tc>
                <a:tc>
                  <a:txBody>
                    <a:bodyPr/>
                    <a:lstStyle/>
                    <a:p>
                      <a:pPr algn="ctr" fontAlgn="ctr"/>
                      <a:r>
                        <a:rPr lang="ja-JP" altLang="en-US" sz="800" u="none" strike="noStrike" dirty="0">
                          <a:effectLst/>
                        </a:rPr>
                        <a:t>平均</a:t>
                      </a:r>
                      <a:endParaRPr lang="ja-JP" altLang="en-US" sz="800" b="0" i="0" u="none" strike="noStrike" dirty="0">
                        <a:solidFill>
                          <a:srgbClr val="000000"/>
                        </a:solidFill>
                        <a:effectLst/>
                        <a:latin typeface="ＭＳ Ｐゴシック"/>
                      </a:endParaRPr>
                    </a:p>
                  </a:txBody>
                  <a:tcPr marL="16933" marR="16933" marT="8792" marB="0" anchor="ctr"/>
                </a:tc>
                <a:tc>
                  <a:txBody>
                    <a:bodyPr/>
                    <a:lstStyle/>
                    <a:p>
                      <a:pPr algn="ctr" fontAlgn="ctr"/>
                      <a:r>
                        <a:rPr lang="en-US" altLang="ja-JP" sz="800" u="none" strike="noStrike" dirty="0">
                          <a:effectLst/>
                        </a:rPr>
                        <a:t>146</a:t>
                      </a:r>
                      <a:endParaRPr lang="en-US" altLang="ja-JP" sz="800" b="0" i="0" u="none" strike="noStrike" dirty="0">
                        <a:solidFill>
                          <a:srgbClr val="000000"/>
                        </a:solidFill>
                        <a:effectLst/>
                        <a:latin typeface="ＭＳ Ｐゴシック"/>
                      </a:endParaRPr>
                    </a:p>
                  </a:txBody>
                  <a:tcPr marL="16933" marR="16933" marT="8792" marB="0" anchor="ctr"/>
                </a:tc>
              </a:tr>
            </a:tbl>
          </a:graphicData>
        </a:graphic>
      </p:graphicFrame>
      <p:pic>
        <p:nvPicPr>
          <p:cNvPr id="10" name="図 9" descr="tes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61" y="583272"/>
            <a:ext cx="1438516" cy="1288599"/>
          </a:xfrm>
          <a:prstGeom prst="rect">
            <a:avLst/>
          </a:prstGeom>
        </p:spPr>
      </p:pic>
      <p:sp>
        <p:nvSpPr>
          <p:cNvPr id="11" name="テキスト ボックス 10"/>
          <p:cNvSpPr txBox="1"/>
          <p:nvPr/>
        </p:nvSpPr>
        <p:spPr>
          <a:xfrm>
            <a:off x="204374" y="81353"/>
            <a:ext cx="5941501" cy="369332"/>
          </a:xfrm>
          <a:prstGeom prst="rect">
            <a:avLst/>
          </a:prstGeom>
          <a:noFill/>
        </p:spPr>
        <p:txBody>
          <a:bodyPr wrap="square" rtlCol="0">
            <a:spAutoFit/>
          </a:bodyPr>
          <a:lstStyle/>
          <a:p>
            <a:r>
              <a:rPr kumimoji="1" lang="ja-JP" altLang="en-US" dirty="0" smtClean="0"/>
              <a:t>波形ボードの平面圧縮強さの優位性</a:t>
            </a:r>
            <a:endParaRPr kumimoji="1" lang="ja-JP" altLang="en-US" dirty="0"/>
          </a:p>
        </p:txBody>
      </p:sp>
      <p:pic>
        <p:nvPicPr>
          <p:cNvPr id="17" name="図 16" descr="wa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71" y="3414431"/>
            <a:ext cx="2531284" cy="178487"/>
          </a:xfrm>
          <a:prstGeom prst="rect">
            <a:avLst/>
          </a:prstGeom>
        </p:spPr>
      </p:pic>
      <p:sp>
        <p:nvSpPr>
          <p:cNvPr id="18" name="テキスト ボックス 17"/>
          <p:cNvSpPr txBox="1"/>
          <p:nvPr/>
        </p:nvSpPr>
        <p:spPr>
          <a:xfrm>
            <a:off x="72400" y="1904151"/>
            <a:ext cx="4277299" cy="246221"/>
          </a:xfrm>
          <a:prstGeom prst="rect">
            <a:avLst/>
          </a:prstGeom>
          <a:noFill/>
        </p:spPr>
        <p:txBody>
          <a:bodyPr wrap="square" rtlCol="0">
            <a:spAutoFit/>
          </a:bodyPr>
          <a:lstStyle/>
          <a:p>
            <a:r>
              <a:rPr lang="ja-JP" altLang="en-US" sz="1000" dirty="0" smtClean="0"/>
              <a:t>写真．平面圧縮強度試験</a:t>
            </a:r>
            <a:endParaRPr kumimoji="1" lang="ja-JP" altLang="en-US" sz="1000" dirty="0"/>
          </a:p>
        </p:txBody>
      </p:sp>
      <p:sp>
        <p:nvSpPr>
          <p:cNvPr id="19" name="テキスト ボックス 18"/>
          <p:cNvSpPr txBox="1"/>
          <p:nvPr/>
        </p:nvSpPr>
        <p:spPr>
          <a:xfrm>
            <a:off x="379555" y="4339454"/>
            <a:ext cx="3036444" cy="246221"/>
          </a:xfrm>
          <a:prstGeom prst="rect">
            <a:avLst/>
          </a:prstGeom>
          <a:noFill/>
        </p:spPr>
        <p:txBody>
          <a:bodyPr wrap="square" rtlCol="0">
            <a:spAutoFit/>
          </a:bodyPr>
          <a:lstStyle/>
          <a:p>
            <a:r>
              <a:rPr kumimoji="1" lang="ja-JP" altLang="en-US" sz="1000" dirty="0" smtClean="0"/>
              <a:t>表１．波形ボードの平面圧縮強さ</a:t>
            </a:r>
            <a:endParaRPr kumimoji="1" lang="ja-JP" altLang="en-US" sz="1000" dirty="0"/>
          </a:p>
        </p:txBody>
      </p:sp>
      <p:sp>
        <p:nvSpPr>
          <p:cNvPr id="20" name="テキスト ボックス 19"/>
          <p:cNvSpPr txBox="1"/>
          <p:nvPr/>
        </p:nvSpPr>
        <p:spPr>
          <a:xfrm>
            <a:off x="4851035" y="4296663"/>
            <a:ext cx="3445196" cy="246221"/>
          </a:xfrm>
          <a:prstGeom prst="rect">
            <a:avLst/>
          </a:prstGeom>
          <a:noFill/>
        </p:spPr>
        <p:txBody>
          <a:bodyPr wrap="square" rtlCol="0">
            <a:spAutoFit/>
          </a:bodyPr>
          <a:lstStyle/>
          <a:p>
            <a:r>
              <a:rPr kumimoji="1" lang="ja-JP" altLang="en-US" sz="1000" dirty="0" smtClean="0"/>
              <a:t>表</a:t>
            </a:r>
            <a:r>
              <a:rPr lang="ja-JP" altLang="en-US" sz="1000" dirty="0" smtClean="0"/>
              <a:t>２</a:t>
            </a:r>
            <a:r>
              <a:rPr kumimoji="1" lang="ja-JP" altLang="en-US" sz="1000" dirty="0" smtClean="0"/>
              <a:t>．段ボール（市販品）の平面圧縮強さ</a:t>
            </a:r>
            <a:endParaRPr kumimoji="1" lang="ja-JP" altLang="en-US" sz="1000" dirty="0"/>
          </a:p>
        </p:txBody>
      </p:sp>
      <p:pic>
        <p:nvPicPr>
          <p:cNvPr id="21" name="図 20"/>
          <p:cNvPicPr>
            <a:picLocks noChangeAspect="1"/>
          </p:cNvPicPr>
          <p:nvPr/>
        </p:nvPicPr>
        <p:blipFill>
          <a:blip r:embed="rId4"/>
          <a:stretch>
            <a:fillRect/>
          </a:stretch>
        </p:blipFill>
        <p:spPr>
          <a:xfrm>
            <a:off x="4168559" y="445285"/>
            <a:ext cx="4154316" cy="2060353"/>
          </a:xfrm>
          <a:prstGeom prst="rect">
            <a:avLst/>
          </a:prstGeom>
        </p:spPr>
      </p:pic>
      <p:sp>
        <p:nvSpPr>
          <p:cNvPr id="22" name="テキスト ボックス 21"/>
          <p:cNvSpPr txBox="1"/>
          <p:nvPr/>
        </p:nvSpPr>
        <p:spPr>
          <a:xfrm>
            <a:off x="4475167" y="2546972"/>
            <a:ext cx="3897741" cy="246221"/>
          </a:xfrm>
          <a:prstGeom prst="rect">
            <a:avLst/>
          </a:prstGeom>
          <a:noFill/>
        </p:spPr>
        <p:txBody>
          <a:bodyPr wrap="square" rtlCol="0">
            <a:spAutoFit/>
          </a:bodyPr>
          <a:lstStyle/>
          <a:p>
            <a:pPr marL="273050" indent="-273050"/>
            <a:r>
              <a:rPr kumimoji="1" lang="ja-JP" altLang="en-US" sz="1000" dirty="0" smtClean="0"/>
              <a:t>図１．波形ボードと塩ビ波板の平面圧縮荷重時の応力ーひずみ曲線</a:t>
            </a:r>
            <a:endParaRPr kumimoji="1" lang="en-US" altLang="ja-JP" sz="1000" dirty="0" smtClean="0"/>
          </a:p>
        </p:txBody>
      </p:sp>
      <p:sp>
        <p:nvSpPr>
          <p:cNvPr id="23" name="テキスト ボックス 22"/>
          <p:cNvSpPr txBox="1"/>
          <p:nvPr/>
        </p:nvSpPr>
        <p:spPr>
          <a:xfrm>
            <a:off x="5044499" y="538274"/>
            <a:ext cx="1620404" cy="246221"/>
          </a:xfrm>
          <a:prstGeom prst="rect">
            <a:avLst/>
          </a:prstGeom>
          <a:noFill/>
        </p:spPr>
        <p:txBody>
          <a:bodyPr wrap="square" rtlCol="0">
            <a:spAutoFit/>
          </a:bodyPr>
          <a:lstStyle/>
          <a:p>
            <a:pPr marL="273050" indent="-273050"/>
            <a:r>
              <a:rPr kumimoji="1" lang="ja-JP" altLang="en-US" sz="1000" dirty="0" smtClean="0"/>
              <a:t>波形ボード</a:t>
            </a:r>
            <a:endParaRPr kumimoji="1" lang="en-US" altLang="ja-JP" sz="1000" dirty="0" smtClean="0"/>
          </a:p>
        </p:txBody>
      </p:sp>
      <p:sp>
        <p:nvSpPr>
          <p:cNvPr id="24" name="テキスト ボックス 23"/>
          <p:cNvSpPr txBox="1"/>
          <p:nvPr/>
        </p:nvSpPr>
        <p:spPr>
          <a:xfrm>
            <a:off x="8101012" y="1989382"/>
            <a:ext cx="1051072" cy="246221"/>
          </a:xfrm>
          <a:prstGeom prst="rect">
            <a:avLst/>
          </a:prstGeom>
          <a:noFill/>
        </p:spPr>
        <p:txBody>
          <a:bodyPr wrap="square" rtlCol="0">
            <a:spAutoFit/>
          </a:bodyPr>
          <a:lstStyle/>
          <a:p>
            <a:pPr marL="273050" indent="-273050"/>
            <a:r>
              <a:rPr kumimoji="1" lang="ja-JP" altLang="en-US" sz="1000" dirty="0" smtClean="0"/>
              <a:t>塩ビ波板</a:t>
            </a:r>
            <a:endParaRPr kumimoji="1" lang="en-US" altLang="ja-JP" sz="1000" dirty="0" smtClean="0"/>
          </a:p>
        </p:txBody>
      </p:sp>
      <p:cxnSp>
        <p:nvCxnSpPr>
          <p:cNvPr id="26" name="直線コネクタ 25"/>
          <p:cNvCxnSpPr/>
          <p:nvPr/>
        </p:nvCxnSpPr>
        <p:spPr>
          <a:xfrm>
            <a:off x="5995968" y="754214"/>
            <a:ext cx="214884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6687564" y="2008609"/>
            <a:ext cx="148644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7664356" y="754214"/>
            <a:ext cx="6536" cy="1254395"/>
          </a:xfrm>
          <a:prstGeom prst="line">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7724351" y="1277044"/>
            <a:ext cx="1471535" cy="246221"/>
          </a:xfrm>
          <a:prstGeom prst="rect">
            <a:avLst/>
          </a:prstGeom>
          <a:noFill/>
        </p:spPr>
        <p:txBody>
          <a:bodyPr wrap="square" rtlCol="0">
            <a:spAutoFit/>
          </a:bodyPr>
          <a:lstStyle/>
          <a:p>
            <a:r>
              <a:rPr kumimoji="1" lang="ja-JP" altLang="en-US" sz="1000" dirty="0" smtClean="0">
                <a:solidFill>
                  <a:srgbClr val="FF0000"/>
                </a:solidFill>
              </a:rPr>
              <a:t>強度の違い</a:t>
            </a:r>
            <a:endParaRPr kumimoji="1" lang="en-US" altLang="ja-JP" sz="1000" dirty="0" smtClean="0">
              <a:solidFill>
                <a:srgbClr val="FF0000"/>
              </a:solidFill>
            </a:endParaRPr>
          </a:p>
        </p:txBody>
      </p:sp>
      <p:cxnSp>
        <p:nvCxnSpPr>
          <p:cNvPr id="33" name="直線コネクタ 32"/>
          <p:cNvCxnSpPr/>
          <p:nvPr/>
        </p:nvCxnSpPr>
        <p:spPr>
          <a:xfrm flipV="1">
            <a:off x="5071713" y="930589"/>
            <a:ext cx="295920" cy="122943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V="1">
            <a:off x="4976669" y="2047688"/>
            <a:ext cx="1710895" cy="10007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円弧 37"/>
          <p:cNvSpPr/>
          <p:nvPr/>
        </p:nvSpPr>
        <p:spPr>
          <a:xfrm>
            <a:off x="4594533" y="1805898"/>
            <a:ext cx="1124067" cy="583650"/>
          </a:xfrm>
          <a:prstGeom prst="arc">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5756542" y="1908218"/>
            <a:ext cx="1311261" cy="246221"/>
          </a:xfrm>
          <a:prstGeom prst="rect">
            <a:avLst/>
          </a:prstGeom>
          <a:noFill/>
          <a:ln>
            <a:noFill/>
          </a:ln>
        </p:spPr>
        <p:txBody>
          <a:bodyPr wrap="square" rtlCol="0">
            <a:spAutoFit/>
          </a:bodyPr>
          <a:lstStyle/>
          <a:p>
            <a:pPr marL="273050" indent="-273050"/>
            <a:r>
              <a:rPr kumimoji="1" lang="en-US" altLang="ja-JP" sz="1000" dirty="0" smtClean="0">
                <a:solidFill>
                  <a:srgbClr val="FF0000"/>
                </a:solidFill>
              </a:rPr>
              <a:t>79kPa</a:t>
            </a:r>
          </a:p>
        </p:txBody>
      </p:sp>
      <p:sp>
        <p:nvSpPr>
          <p:cNvPr id="40" name="テキスト ボックス 39"/>
          <p:cNvSpPr txBox="1"/>
          <p:nvPr/>
        </p:nvSpPr>
        <p:spPr>
          <a:xfrm>
            <a:off x="8130209" y="600763"/>
            <a:ext cx="1051072" cy="400110"/>
          </a:xfrm>
          <a:prstGeom prst="rect">
            <a:avLst/>
          </a:prstGeom>
          <a:noFill/>
        </p:spPr>
        <p:txBody>
          <a:bodyPr wrap="square" rtlCol="0">
            <a:spAutoFit/>
          </a:bodyPr>
          <a:lstStyle/>
          <a:p>
            <a:pPr marL="273050" indent="-273050"/>
            <a:r>
              <a:rPr lang="ja-JP" altLang="en-US" sz="1000" dirty="0" smtClean="0">
                <a:solidFill>
                  <a:srgbClr val="FF0000"/>
                </a:solidFill>
              </a:rPr>
              <a:t>圧縮強さ</a:t>
            </a:r>
            <a:endParaRPr lang="en-US" altLang="ja-JP" sz="1000" dirty="0" smtClean="0">
              <a:solidFill>
                <a:srgbClr val="FF0000"/>
              </a:solidFill>
            </a:endParaRPr>
          </a:p>
          <a:p>
            <a:pPr marL="273050" indent="-273050"/>
            <a:r>
              <a:rPr kumimoji="1" lang="en-US" altLang="ja-JP" sz="1000" dirty="0" smtClean="0">
                <a:solidFill>
                  <a:srgbClr val="FF0000"/>
                </a:solidFill>
              </a:rPr>
              <a:t>400kPa</a:t>
            </a:r>
          </a:p>
        </p:txBody>
      </p:sp>
      <p:sp>
        <p:nvSpPr>
          <p:cNvPr id="41" name="テキスト ボックス 40"/>
          <p:cNvSpPr txBox="1"/>
          <p:nvPr/>
        </p:nvSpPr>
        <p:spPr>
          <a:xfrm>
            <a:off x="8101017" y="1878988"/>
            <a:ext cx="1051072" cy="246221"/>
          </a:xfrm>
          <a:prstGeom prst="rect">
            <a:avLst/>
          </a:prstGeom>
          <a:noFill/>
        </p:spPr>
        <p:txBody>
          <a:bodyPr wrap="square" rtlCol="0">
            <a:spAutoFit/>
          </a:bodyPr>
          <a:lstStyle/>
          <a:p>
            <a:pPr marL="273050" indent="-273050"/>
            <a:r>
              <a:rPr kumimoji="1" lang="en-US" altLang="ja-JP" sz="1000" dirty="0" smtClean="0">
                <a:solidFill>
                  <a:srgbClr val="FF0000"/>
                </a:solidFill>
              </a:rPr>
              <a:t>40kPa</a:t>
            </a:r>
          </a:p>
        </p:txBody>
      </p:sp>
      <p:sp>
        <p:nvSpPr>
          <p:cNvPr id="42" name="テキスト ボックス 41"/>
          <p:cNvSpPr txBox="1"/>
          <p:nvPr/>
        </p:nvSpPr>
        <p:spPr>
          <a:xfrm>
            <a:off x="5144707" y="1528899"/>
            <a:ext cx="1311261" cy="400110"/>
          </a:xfrm>
          <a:prstGeom prst="rect">
            <a:avLst/>
          </a:prstGeom>
          <a:noFill/>
          <a:ln>
            <a:noFill/>
          </a:ln>
        </p:spPr>
        <p:txBody>
          <a:bodyPr wrap="square" rtlCol="0">
            <a:spAutoFit/>
          </a:bodyPr>
          <a:lstStyle/>
          <a:p>
            <a:pPr marL="273050" indent="-273050"/>
            <a:r>
              <a:rPr kumimoji="1" lang="ja-JP" altLang="en-US" sz="1000" dirty="0" smtClean="0">
                <a:solidFill>
                  <a:srgbClr val="FF0000"/>
                </a:solidFill>
              </a:rPr>
              <a:t>圧縮弾性率：</a:t>
            </a:r>
            <a:r>
              <a:rPr kumimoji="1" lang="en-US" altLang="ja-JP" sz="1000" dirty="0" smtClean="0">
                <a:solidFill>
                  <a:srgbClr val="FF0000"/>
                </a:solidFill>
              </a:rPr>
              <a:t>6677kPa</a:t>
            </a:r>
          </a:p>
        </p:txBody>
      </p:sp>
      <p:sp>
        <p:nvSpPr>
          <p:cNvPr id="43" name="テキスト ボックス 42"/>
          <p:cNvSpPr txBox="1"/>
          <p:nvPr/>
        </p:nvSpPr>
        <p:spPr>
          <a:xfrm>
            <a:off x="5548895" y="1771017"/>
            <a:ext cx="1471535" cy="246221"/>
          </a:xfrm>
          <a:prstGeom prst="rect">
            <a:avLst/>
          </a:prstGeom>
          <a:noFill/>
        </p:spPr>
        <p:txBody>
          <a:bodyPr wrap="square" rtlCol="0">
            <a:spAutoFit/>
          </a:bodyPr>
          <a:lstStyle/>
          <a:p>
            <a:r>
              <a:rPr lang="ja-JP" altLang="en-US" sz="1000" dirty="0" smtClean="0">
                <a:solidFill>
                  <a:srgbClr val="FF0000"/>
                </a:solidFill>
              </a:rPr>
              <a:t>硬さの違い</a:t>
            </a:r>
            <a:endParaRPr kumimoji="1" lang="en-US" altLang="ja-JP" sz="1000" dirty="0" smtClean="0">
              <a:solidFill>
                <a:srgbClr val="FF0000"/>
              </a:solidFill>
            </a:endParaRPr>
          </a:p>
        </p:txBody>
      </p:sp>
      <p:sp>
        <p:nvSpPr>
          <p:cNvPr id="44" name="上下矢印 43"/>
          <p:cNvSpPr/>
          <p:nvPr/>
        </p:nvSpPr>
        <p:spPr>
          <a:xfrm rot="5400000">
            <a:off x="3896803" y="4367139"/>
            <a:ext cx="265296" cy="1117149"/>
          </a:xfrm>
          <a:prstGeom prst="upDownArrow">
            <a:avLst>
              <a:gd name="adj1" fmla="val 34000"/>
              <a:gd name="adj2" fmla="val 38000"/>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4076966" y="2829926"/>
            <a:ext cx="4758005" cy="1384995"/>
          </a:xfrm>
          <a:prstGeom prst="rect">
            <a:avLst/>
          </a:prstGeom>
          <a:noFill/>
        </p:spPr>
        <p:txBody>
          <a:bodyPr wrap="square" rtlCol="0">
            <a:spAutoFit/>
          </a:bodyPr>
          <a:lstStyle/>
          <a:p>
            <a:r>
              <a:rPr kumimoji="1" lang="ja-JP" altLang="en-US" sz="1050" dirty="0" smtClean="0"/>
              <a:t>コメント：波形ボードと市販の塩ビ波板を平面圧縮したときの，特性の違いを図１に示す．図は，横軸に圧縮ひずみを，縦軸が圧縮応力となっており，曲線の傾きが急なほど，材料が高弾性（硬く），最大値が大きいほど強度が高いことを示している．図をみると，波形ボードは塩ビ波板と比較して，曲線の立ち上がりが急で，算出された圧縮弾性率は</a:t>
            </a:r>
            <a:r>
              <a:rPr kumimoji="1" lang="en-US" altLang="ja-JP" sz="1050" dirty="0" smtClean="0"/>
              <a:t>6,677kPa</a:t>
            </a:r>
            <a:r>
              <a:rPr kumimoji="1" lang="ja-JP" altLang="en-US" sz="1050" dirty="0" smtClean="0"/>
              <a:t>となり，塩ビ波板の約</a:t>
            </a:r>
            <a:r>
              <a:rPr kumimoji="1" lang="en-US" altLang="ja-JP" sz="1050" dirty="0" smtClean="0"/>
              <a:t>85</a:t>
            </a:r>
            <a:r>
              <a:rPr kumimoji="1" lang="ja-JP" altLang="en-US" sz="1050" dirty="0" smtClean="0"/>
              <a:t>倍の硬さを示す．また，波形ボードの圧縮強さは</a:t>
            </a:r>
            <a:r>
              <a:rPr kumimoji="1" lang="en-US" altLang="ja-JP" sz="1050" dirty="0" smtClean="0"/>
              <a:t>400kPa</a:t>
            </a:r>
            <a:r>
              <a:rPr lang="ja-JP" altLang="en-US" sz="1050" dirty="0" smtClean="0"/>
              <a:t>となり，塩ビ波板の</a:t>
            </a:r>
            <a:r>
              <a:rPr lang="en-US" altLang="ja-JP" sz="1050" dirty="0" smtClean="0"/>
              <a:t>10</a:t>
            </a:r>
            <a:r>
              <a:rPr lang="ja-JP" altLang="en-US" sz="1050" dirty="0" smtClean="0"/>
              <a:t>倍の強度を示す．</a:t>
            </a:r>
            <a:r>
              <a:rPr kumimoji="1" lang="ja-JP" altLang="en-US" sz="1050" dirty="0" smtClean="0"/>
              <a:t>この理由としては，図</a:t>
            </a:r>
            <a:r>
              <a:rPr kumimoji="1" lang="en-US" altLang="ja-JP" sz="1050" dirty="0" smtClean="0"/>
              <a:t>2</a:t>
            </a:r>
            <a:r>
              <a:rPr kumimoji="1" lang="ja-JP" altLang="en-US" sz="1050" dirty="0" smtClean="0"/>
              <a:t>に示すように，波形に変形固定された木材繊維がトラス効果を発揮し，変形に強く抵抗することが挙げられる．</a:t>
            </a:r>
            <a:endParaRPr kumimoji="1" lang="ja-JP" altLang="en-US" sz="1050" dirty="0"/>
          </a:p>
        </p:txBody>
      </p:sp>
      <p:pic>
        <p:nvPicPr>
          <p:cNvPr id="46" name="図 45" descr="PA23036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39" y="2219745"/>
            <a:ext cx="1379042" cy="1114472"/>
          </a:xfrm>
          <a:prstGeom prst="rect">
            <a:avLst/>
          </a:prstGeom>
        </p:spPr>
      </p:pic>
      <p:sp>
        <p:nvSpPr>
          <p:cNvPr id="47" name="テキスト ボックス 46"/>
          <p:cNvSpPr txBox="1"/>
          <p:nvPr/>
        </p:nvSpPr>
        <p:spPr>
          <a:xfrm>
            <a:off x="72400" y="3826878"/>
            <a:ext cx="3118845" cy="246221"/>
          </a:xfrm>
          <a:prstGeom prst="rect">
            <a:avLst/>
          </a:prstGeom>
          <a:noFill/>
        </p:spPr>
        <p:txBody>
          <a:bodyPr wrap="square" rtlCol="0">
            <a:spAutoFit/>
          </a:bodyPr>
          <a:lstStyle/>
          <a:p>
            <a:r>
              <a:rPr lang="ja-JP" altLang="en-US" sz="1000" dirty="0" smtClean="0"/>
              <a:t>図</a:t>
            </a:r>
            <a:r>
              <a:rPr lang="en-US" altLang="ja-JP" sz="1000" dirty="0" smtClean="0"/>
              <a:t>2</a:t>
            </a:r>
            <a:r>
              <a:rPr lang="ja-JP" altLang="en-US" sz="1000" dirty="0" smtClean="0"/>
              <a:t>．波形ボードの変形の特徴</a:t>
            </a:r>
            <a:endParaRPr kumimoji="1" lang="ja-JP" altLang="en-US" sz="1000" dirty="0"/>
          </a:p>
        </p:txBody>
      </p:sp>
      <p:cxnSp>
        <p:nvCxnSpPr>
          <p:cNvPr id="48" name="直線コネクタ 47"/>
          <p:cNvCxnSpPr/>
          <p:nvPr/>
        </p:nvCxnSpPr>
        <p:spPr>
          <a:xfrm>
            <a:off x="1693397" y="3414431"/>
            <a:ext cx="306568" cy="178487"/>
          </a:xfrm>
          <a:prstGeom prst="line">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flipH="1">
            <a:off x="1357632" y="3414431"/>
            <a:ext cx="306568" cy="178487"/>
          </a:xfrm>
          <a:prstGeom prst="line">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204374" y="3560510"/>
            <a:ext cx="2818061" cy="400110"/>
          </a:xfrm>
          <a:prstGeom prst="rect">
            <a:avLst/>
          </a:prstGeom>
          <a:noFill/>
        </p:spPr>
        <p:txBody>
          <a:bodyPr wrap="square" rtlCol="0">
            <a:spAutoFit/>
          </a:bodyPr>
          <a:lstStyle/>
          <a:p>
            <a:r>
              <a:rPr kumimoji="1" lang="ja-JP" altLang="en-US" sz="1000" dirty="0" smtClean="0">
                <a:solidFill>
                  <a:srgbClr val="FF0000"/>
                </a:solidFill>
              </a:rPr>
              <a:t>軸力に優れた木材繊維がトラス状になることで薄板でも高強度を発揮</a:t>
            </a:r>
            <a:endParaRPr kumimoji="1" lang="en-US" altLang="ja-JP" sz="1000" dirty="0" smtClean="0">
              <a:solidFill>
                <a:srgbClr val="FF0000"/>
              </a:solidFill>
            </a:endParaRPr>
          </a:p>
        </p:txBody>
      </p:sp>
      <p:cxnSp>
        <p:nvCxnSpPr>
          <p:cNvPr id="55" name="直線コネクタ 54"/>
          <p:cNvCxnSpPr/>
          <p:nvPr/>
        </p:nvCxnSpPr>
        <p:spPr>
          <a:xfrm>
            <a:off x="992669" y="3414431"/>
            <a:ext cx="306568" cy="178487"/>
          </a:xfrm>
          <a:prstGeom prst="line">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flipH="1">
            <a:off x="656904" y="3414431"/>
            <a:ext cx="306568" cy="178487"/>
          </a:xfrm>
          <a:prstGeom prst="line">
            <a:avLst/>
          </a:prstGeom>
          <a:ln w="1270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p:cNvSpPr txBox="1"/>
          <p:nvPr/>
        </p:nvSpPr>
        <p:spPr>
          <a:xfrm>
            <a:off x="4076966" y="5391964"/>
            <a:ext cx="4758005" cy="1546577"/>
          </a:xfrm>
          <a:prstGeom prst="rect">
            <a:avLst/>
          </a:prstGeom>
          <a:noFill/>
        </p:spPr>
        <p:txBody>
          <a:bodyPr wrap="square" rtlCol="0">
            <a:spAutoFit/>
          </a:bodyPr>
          <a:lstStyle/>
          <a:p>
            <a:r>
              <a:rPr kumimoji="1" lang="ja-JP" altLang="en-US" sz="1050" dirty="0" smtClean="0"/>
              <a:t>コメント：波形ボードの平面圧縮強さの個体ごとの値と平均値を表１に示す．また，一般的な市販段ボールの平面圧縮</a:t>
            </a:r>
            <a:r>
              <a:rPr lang="ja-JP" altLang="en-US" sz="1050" dirty="0" smtClean="0"/>
              <a:t>強さを表２に示す．波形ボードの強度</a:t>
            </a:r>
            <a:r>
              <a:rPr lang="en-US" altLang="ja-JP" sz="1050" dirty="0" smtClean="0"/>
              <a:t>400kPa</a:t>
            </a:r>
            <a:r>
              <a:rPr lang="ja-JP" altLang="en-US" sz="1050" dirty="0" smtClean="0"/>
              <a:t>は，市販段ボールの</a:t>
            </a:r>
            <a:r>
              <a:rPr lang="en-US" altLang="ja-JP" sz="1050" dirty="0" smtClean="0"/>
              <a:t>146kPa</a:t>
            </a:r>
            <a:r>
              <a:rPr lang="ja-JP" altLang="en-US" sz="1050" dirty="0" smtClean="0"/>
              <a:t>を大きく上回っている．このことは，ライナーの貼り合わせで複合化しなくとも，波形ボード単体が高い強度性能を保持していることを示している．この理由としては，</a:t>
            </a:r>
            <a:r>
              <a:rPr lang="en-US" altLang="ja-JP" sz="1050" dirty="0" smtClean="0"/>
              <a:t>(1)</a:t>
            </a:r>
            <a:r>
              <a:rPr lang="ja-JP" altLang="en-US" sz="1050" dirty="0" smtClean="0"/>
              <a:t>波形ボードが強固に変形固定されていること，</a:t>
            </a:r>
            <a:r>
              <a:rPr lang="en-US" altLang="ja-JP" sz="1050" dirty="0" smtClean="0"/>
              <a:t>(2)</a:t>
            </a:r>
            <a:r>
              <a:rPr lang="ja-JP" altLang="en-US" sz="1050" dirty="0" smtClean="0"/>
              <a:t>図２に示すようなトラス形状を保持できていること，</a:t>
            </a:r>
            <a:r>
              <a:rPr lang="en-US" altLang="ja-JP" sz="1050" dirty="0" smtClean="0"/>
              <a:t>(3)</a:t>
            </a:r>
            <a:r>
              <a:rPr lang="ja-JP" altLang="en-US" sz="1050" dirty="0" smtClean="0"/>
              <a:t> 繊維方向に大きな強度低下を伴うことなく変形加工する技術によってトラスの強度を十分に発揮できる軸力を保有していることが挙げられる．また，波形ボードの強度は，単板厚さに比例して増加する．</a:t>
            </a:r>
            <a:endParaRPr kumimoji="1" lang="ja-JP" altLang="en-US" sz="1050" dirty="0"/>
          </a:p>
        </p:txBody>
      </p:sp>
    </p:spTree>
    <p:extLst>
      <p:ext uri="{BB962C8B-B14F-4D97-AF65-F5344CB8AC3E}">
        <p14:creationId xmlns:p14="http://schemas.microsoft.com/office/powerpoint/2010/main" val="288236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ja-JP" altLang="en-US" dirty="0" smtClean="0"/>
              <a:t>木製ﾀﾞﾝﾎﾞｰﾙの曲げ強さとヤング率</a:t>
            </a:r>
            <a:endParaRPr kumimoji="1" lang="ja-JP" altLang="en-US" dirty="0"/>
          </a:p>
        </p:txBody>
      </p:sp>
      <p:pic>
        <p:nvPicPr>
          <p:cNvPr id="6" name="図 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63486"/>
            <a:ext cx="7056784" cy="4914011"/>
          </a:xfrm>
          <a:prstGeom prst="rect">
            <a:avLst/>
          </a:prstGeom>
        </p:spPr>
      </p:pic>
    </p:spTree>
    <p:extLst>
      <p:ext uri="{BB962C8B-B14F-4D97-AF65-F5344CB8AC3E}">
        <p14:creationId xmlns:p14="http://schemas.microsoft.com/office/powerpoint/2010/main" val="286366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木製ダンボールの音響振動と弾性率</a:t>
            </a:r>
            <a:endParaRPr kumimoji="1" lang="ja-JP" altLang="en-US" dirty="0"/>
          </a:p>
        </p:txBody>
      </p:sp>
      <p:pic>
        <p:nvPicPr>
          <p:cNvPr id="3" name="図 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00808"/>
            <a:ext cx="8352928" cy="4919932"/>
          </a:xfrm>
          <a:prstGeom prst="rect">
            <a:avLst/>
          </a:prstGeom>
        </p:spPr>
      </p:pic>
    </p:spTree>
    <p:extLst>
      <p:ext uri="{BB962C8B-B14F-4D97-AF65-F5344CB8AC3E}">
        <p14:creationId xmlns:p14="http://schemas.microsoft.com/office/powerpoint/2010/main" val="149056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ｅ</a:t>
            </a:r>
            <a:r>
              <a:rPr lang="en-US" altLang="ja-JP" dirty="0" smtClean="0"/>
              <a:t>-</a:t>
            </a:r>
            <a:r>
              <a:rPr lang="ja-JP" altLang="en-US" dirty="0" smtClean="0"/>
              <a:t>ＷＯＯＤ</a:t>
            </a:r>
            <a:r>
              <a:rPr lang="en-US" altLang="ja-JP" dirty="0" smtClean="0"/>
              <a:t>+</a:t>
            </a:r>
            <a:r>
              <a:rPr lang="ja-JP" altLang="en-US" dirty="0" smtClean="0"/>
              <a:t>の材構成</a:t>
            </a:r>
            <a:endParaRPr kumimoji="1" lang="ja-JP" altLang="en-US" dirty="0"/>
          </a:p>
        </p:txBody>
      </p:sp>
      <p:sp>
        <p:nvSpPr>
          <p:cNvPr id="3" name="テキスト ボックス 2"/>
          <p:cNvSpPr txBox="1"/>
          <p:nvPr/>
        </p:nvSpPr>
        <p:spPr>
          <a:xfrm>
            <a:off x="395536" y="1194425"/>
            <a:ext cx="9046066" cy="6463308"/>
          </a:xfrm>
          <a:prstGeom prst="rect">
            <a:avLst/>
          </a:prstGeom>
          <a:noFill/>
        </p:spPr>
        <p:txBody>
          <a:bodyPr wrap="none" rtlCol="0">
            <a:spAutoFit/>
          </a:bodyPr>
          <a:lstStyle/>
          <a:p>
            <a:r>
              <a:rPr lang="ja-JP" altLang="en-US" dirty="0" smtClean="0"/>
              <a:t>表面樹種・・・標準在庫　　カバ</a:t>
            </a:r>
            <a:endParaRPr lang="en-US" altLang="ja-JP" dirty="0" smtClean="0"/>
          </a:p>
          <a:p>
            <a:r>
              <a:rPr kumimoji="1" lang="ja-JP" altLang="en-US" dirty="0"/>
              <a:t>　</a:t>
            </a:r>
            <a:r>
              <a:rPr kumimoji="1" lang="ja-JP" altLang="en-US" dirty="0" smtClean="0"/>
              <a:t>　　　　　　　　特注品　ブナ　ナラ　メープル　ウォルナット</a:t>
            </a:r>
            <a:endParaRPr kumimoji="1" lang="en-US" altLang="ja-JP" dirty="0" smtClean="0"/>
          </a:p>
          <a:p>
            <a:endParaRPr lang="en-US" altLang="ja-JP" dirty="0" smtClean="0"/>
          </a:p>
          <a:p>
            <a:endParaRPr kumimoji="1" lang="en-US" altLang="ja-JP" dirty="0" smtClean="0"/>
          </a:p>
          <a:p>
            <a:endParaRPr lang="en-US" altLang="ja-JP" dirty="0" smtClean="0"/>
          </a:p>
          <a:p>
            <a:endParaRPr lang="en-US" altLang="ja-JP" dirty="0"/>
          </a:p>
          <a:p>
            <a:endParaRPr lang="en-US" altLang="ja-JP" dirty="0"/>
          </a:p>
          <a:p>
            <a:r>
              <a:rPr kumimoji="1" lang="ja-JP" altLang="en-US" dirty="0" smtClean="0"/>
              <a:t>表面処理・・・無塗装及び撥水コーティング（パラフィンｴﾏﾙｼﾞｮﾝ系）　受注生産品</a:t>
            </a:r>
            <a:r>
              <a:rPr lang="ja-JP" altLang="en-US"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r>
              <a:rPr lang="ja-JP" altLang="en-US" dirty="0" smtClean="0"/>
              <a:t>使用接着剤・・・木製ダンボールの合板部はメラミン・ユリア共縮合樹脂接着剤</a:t>
            </a:r>
            <a:endParaRPr lang="en-US" altLang="ja-JP" dirty="0" smtClean="0"/>
          </a:p>
          <a:p>
            <a:r>
              <a:rPr kumimoji="1" lang="ja-JP" altLang="en-US" dirty="0"/>
              <a:t>　</a:t>
            </a:r>
            <a:r>
              <a:rPr kumimoji="1" lang="ja-JP" altLang="en-US" dirty="0" smtClean="0"/>
              <a:t>　　　　　　　　　合板とｅ</a:t>
            </a:r>
            <a:r>
              <a:rPr kumimoji="1" lang="en-US" altLang="ja-JP" dirty="0" smtClean="0"/>
              <a:t>-WOOD+</a:t>
            </a:r>
            <a:r>
              <a:rPr kumimoji="1" lang="ja-JP" altLang="en-US" dirty="0" smtClean="0"/>
              <a:t>との接着には</a:t>
            </a:r>
            <a:r>
              <a:rPr lang="ja-JP" altLang="en-US" dirty="0" smtClean="0"/>
              <a:t>ウレタン系反応性ホットメルト接着剤</a:t>
            </a:r>
            <a:endParaRPr lang="en-US" altLang="ja-JP" dirty="0" smtClean="0"/>
          </a:p>
          <a:p>
            <a:r>
              <a:rPr kumimoji="1" lang="ja-JP" altLang="en-US" dirty="0"/>
              <a:t>　</a:t>
            </a:r>
            <a:r>
              <a:rPr kumimoji="1" lang="ja-JP" altLang="en-US" dirty="0" smtClean="0"/>
              <a:t>　　　　　　　　　（メラミン及びウレタン系は水分に対して脆弱である）</a:t>
            </a:r>
            <a:endParaRPr kumimoji="1" lang="en-US" altLang="ja-JP" dirty="0" smtClean="0"/>
          </a:p>
          <a:p>
            <a:endParaRPr kumimoji="1" lang="en-US" altLang="ja-JP" dirty="0" smtClean="0"/>
          </a:p>
          <a:p>
            <a:endParaRPr lang="en-US" altLang="ja-JP"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991" y="3789040"/>
            <a:ext cx="2304256" cy="1728192"/>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55766"/>
            <a:ext cx="1449752" cy="12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430" y="1875621"/>
            <a:ext cx="1440160" cy="121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1863844"/>
            <a:ext cx="1440160" cy="121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7" y="1855766"/>
            <a:ext cx="1426175" cy="120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1855766"/>
            <a:ext cx="1212766" cy="121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100520" y="2740278"/>
            <a:ext cx="606256" cy="369332"/>
          </a:xfrm>
          <a:prstGeom prst="rect">
            <a:avLst/>
          </a:prstGeom>
          <a:noFill/>
        </p:spPr>
        <p:txBody>
          <a:bodyPr wrap="none" rtlCol="0">
            <a:spAutoFit/>
          </a:bodyPr>
          <a:lstStyle/>
          <a:p>
            <a:r>
              <a:rPr kumimoji="1" lang="ja-JP" altLang="en-US" dirty="0" smtClean="0"/>
              <a:t>カバ</a:t>
            </a:r>
            <a:endParaRPr kumimoji="1" lang="ja-JP" altLang="en-US" dirty="0"/>
          </a:p>
        </p:txBody>
      </p:sp>
      <p:sp>
        <p:nvSpPr>
          <p:cNvPr id="6" name="テキスト ボックス 5"/>
          <p:cNvSpPr txBox="1"/>
          <p:nvPr/>
        </p:nvSpPr>
        <p:spPr>
          <a:xfrm>
            <a:off x="2787023" y="2687423"/>
            <a:ext cx="606256" cy="369332"/>
          </a:xfrm>
          <a:prstGeom prst="rect">
            <a:avLst/>
          </a:prstGeom>
          <a:noFill/>
        </p:spPr>
        <p:txBody>
          <a:bodyPr wrap="none" rtlCol="0">
            <a:spAutoFit/>
          </a:bodyPr>
          <a:lstStyle/>
          <a:p>
            <a:r>
              <a:rPr kumimoji="1" lang="ja-JP" altLang="en-US" dirty="0" smtClean="0"/>
              <a:t>ブナ</a:t>
            </a:r>
            <a:endParaRPr kumimoji="1" lang="ja-JP" altLang="en-US" dirty="0"/>
          </a:p>
        </p:txBody>
      </p:sp>
      <p:sp>
        <p:nvSpPr>
          <p:cNvPr id="7" name="テキスト ボックス 6"/>
          <p:cNvSpPr txBox="1"/>
          <p:nvPr/>
        </p:nvSpPr>
        <p:spPr>
          <a:xfrm>
            <a:off x="4427984" y="2684378"/>
            <a:ext cx="588623" cy="369332"/>
          </a:xfrm>
          <a:prstGeom prst="rect">
            <a:avLst/>
          </a:prstGeom>
          <a:noFill/>
        </p:spPr>
        <p:txBody>
          <a:bodyPr wrap="none" rtlCol="0">
            <a:spAutoFit/>
          </a:bodyPr>
          <a:lstStyle/>
          <a:p>
            <a:r>
              <a:rPr kumimoji="1" lang="ja-JP" altLang="en-US" dirty="0" smtClean="0"/>
              <a:t>ナラ</a:t>
            </a:r>
            <a:endParaRPr kumimoji="1" lang="ja-JP" altLang="en-US" dirty="0"/>
          </a:p>
        </p:txBody>
      </p:sp>
      <p:sp>
        <p:nvSpPr>
          <p:cNvPr id="8" name="テキスト ボックス 7"/>
          <p:cNvSpPr txBox="1"/>
          <p:nvPr/>
        </p:nvSpPr>
        <p:spPr>
          <a:xfrm>
            <a:off x="5724128" y="2713726"/>
            <a:ext cx="1007007" cy="369332"/>
          </a:xfrm>
          <a:prstGeom prst="rect">
            <a:avLst/>
          </a:prstGeom>
          <a:noFill/>
        </p:spPr>
        <p:txBody>
          <a:bodyPr wrap="none" rtlCol="0">
            <a:spAutoFit/>
          </a:bodyPr>
          <a:lstStyle/>
          <a:p>
            <a:r>
              <a:rPr kumimoji="1" lang="ja-JP" altLang="en-US" dirty="0" smtClean="0"/>
              <a:t>メープル</a:t>
            </a:r>
            <a:endParaRPr kumimoji="1" lang="ja-JP" altLang="en-US" dirty="0"/>
          </a:p>
        </p:txBody>
      </p:sp>
      <p:sp>
        <p:nvSpPr>
          <p:cNvPr id="9" name="テキスト ボックス 8"/>
          <p:cNvSpPr txBox="1"/>
          <p:nvPr/>
        </p:nvSpPr>
        <p:spPr>
          <a:xfrm>
            <a:off x="7066917" y="2707277"/>
            <a:ext cx="1356462" cy="369332"/>
          </a:xfrm>
          <a:prstGeom prst="rect">
            <a:avLst/>
          </a:prstGeom>
          <a:noFill/>
        </p:spPr>
        <p:txBody>
          <a:bodyPr wrap="none" rtlCol="0">
            <a:spAutoFit/>
          </a:bodyPr>
          <a:lstStyle/>
          <a:p>
            <a:r>
              <a:rPr kumimoji="1" lang="ja-JP" altLang="en-US" dirty="0" smtClean="0"/>
              <a:t>ウォルナット</a:t>
            </a:r>
            <a:endParaRPr kumimoji="1" lang="ja-JP" altLang="en-US" dirty="0"/>
          </a:p>
        </p:txBody>
      </p:sp>
    </p:spTree>
    <p:extLst>
      <p:ext uri="{BB962C8B-B14F-4D97-AF65-F5344CB8AC3E}">
        <p14:creationId xmlns:p14="http://schemas.microsoft.com/office/powerpoint/2010/main" val="302964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今後の課題と解決策</a:t>
            </a:r>
            <a:endParaRPr kumimoji="1" lang="ja-JP" altLang="en-US" dirty="0"/>
          </a:p>
        </p:txBody>
      </p:sp>
      <p:sp>
        <p:nvSpPr>
          <p:cNvPr id="3" name="テキスト ボックス 2"/>
          <p:cNvSpPr txBox="1"/>
          <p:nvPr/>
        </p:nvSpPr>
        <p:spPr>
          <a:xfrm>
            <a:off x="1259632" y="2204864"/>
            <a:ext cx="7587333" cy="1200329"/>
          </a:xfrm>
          <a:prstGeom prst="rect">
            <a:avLst/>
          </a:prstGeom>
          <a:noFill/>
        </p:spPr>
        <p:txBody>
          <a:bodyPr wrap="none" rtlCol="0">
            <a:spAutoFit/>
          </a:bodyPr>
          <a:lstStyle/>
          <a:p>
            <a:r>
              <a:rPr kumimoji="1" lang="ja-JP" altLang="en-US" dirty="0" smtClean="0"/>
              <a:t>課題点・・・波型ボード形状が長期経年により歪む</a:t>
            </a:r>
            <a:endParaRPr kumimoji="1" lang="en-US" altLang="ja-JP" dirty="0" smtClean="0"/>
          </a:p>
          <a:p>
            <a:r>
              <a:rPr lang="ja-JP" altLang="en-US" dirty="0" smtClean="0"/>
              <a:t>原因・・・木質無垢材の為、温度湿度環境により歪みが発生する</a:t>
            </a:r>
            <a:endParaRPr lang="en-US" altLang="ja-JP" dirty="0" smtClean="0"/>
          </a:p>
          <a:p>
            <a:r>
              <a:rPr kumimoji="1" lang="ja-JP" altLang="en-US" dirty="0" smtClean="0"/>
              <a:t>解決策・・・シリコン系浸透性撥水コーティング剤の改良により質感を保ちつつ</a:t>
            </a:r>
            <a:endParaRPr kumimoji="1" lang="en-US" altLang="ja-JP" dirty="0" smtClean="0"/>
          </a:p>
          <a:p>
            <a:r>
              <a:rPr lang="ja-JP" altLang="en-US" dirty="0"/>
              <a:t>　</a:t>
            </a:r>
            <a:r>
              <a:rPr lang="ja-JP" altLang="en-US" dirty="0" smtClean="0"/>
              <a:t>　　　　　　歪みの軽減を補う。（現在コーティングメーカーと研究開発中）</a:t>
            </a:r>
            <a:endParaRPr kumimoji="1" lang="ja-JP" altLang="en-US" dirty="0"/>
          </a:p>
        </p:txBody>
      </p:sp>
      <p:sp>
        <p:nvSpPr>
          <p:cNvPr id="4" name="テキスト ボックス 3"/>
          <p:cNvSpPr txBox="1"/>
          <p:nvPr/>
        </p:nvSpPr>
        <p:spPr>
          <a:xfrm>
            <a:off x="1403648" y="4215409"/>
            <a:ext cx="7518405" cy="1200329"/>
          </a:xfrm>
          <a:prstGeom prst="rect">
            <a:avLst/>
          </a:prstGeom>
          <a:noFill/>
        </p:spPr>
        <p:txBody>
          <a:bodyPr wrap="none" rtlCol="0">
            <a:spAutoFit/>
          </a:bodyPr>
          <a:lstStyle/>
          <a:p>
            <a:r>
              <a:rPr kumimoji="1" lang="ja-JP" altLang="en-US" dirty="0" smtClean="0"/>
              <a:t>課題点・・・木製ダンボールが長期経年により反りが生じる</a:t>
            </a:r>
            <a:endParaRPr kumimoji="1" lang="en-US" altLang="ja-JP" dirty="0" smtClean="0"/>
          </a:p>
          <a:p>
            <a:r>
              <a:rPr lang="ja-JP" altLang="en-US" dirty="0" smtClean="0"/>
              <a:t>原因・・・温度湿度環境と軟質系の接着剤の為、合板の反りに追従できない</a:t>
            </a:r>
            <a:endParaRPr lang="en-US" altLang="ja-JP" dirty="0" smtClean="0"/>
          </a:p>
          <a:p>
            <a:r>
              <a:rPr kumimoji="1" lang="ja-JP" altLang="en-US" dirty="0" smtClean="0"/>
              <a:t>解決策・・・接着剤の最終硬化強度がより高いものに変更した。結果ボードの</a:t>
            </a:r>
            <a:endParaRPr kumimoji="1" lang="en-US" altLang="ja-JP" dirty="0" smtClean="0"/>
          </a:p>
          <a:p>
            <a:r>
              <a:rPr lang="ja-JP" altLang="en-US" dirty="0"/>
              <a:t>　</a:t>
            </a:r>
            <a:r>
              <a:rPr lang="ja-JP" altLang="en-US" dirty="0" smtClean="0"/>
              <a:t>　　　　　　反り率が</a:t>
            </a:r>
            <a:r>
              <a:rPr lang="en-US" altLang="ja-JP" dirty="0" smtClean="0"/>
              <a:t>0.2%</a:t>
            </a:r>
            <a:r>
              <a:rPr lang="ja-JP" altLang="en-US" dirty="0" smtClean="0"/>
              <a:t>程度に軽減された。</a:t>
            </a:r>
            <a:endParaRPr kumimoji="1" lang="ja-JP" altLang="en-US" dirty="0"/>
          </a:p>
        </p:txBody>
      </p:sp>
    </p:spTree>
    <p:extLst>
      <p:ext uri="{BB962C8B-B14F-4D97-AF65-F5344CB8AC3E}">
        <p14:creationId xmlns:p14="http://schemas.microsoft.com/office/powerpoint/2010/main" val="308559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727</Words>
  <Application>Microsoft Office PowerPoint</Application>
  <PresentationFormat>画面に合わせる (4:3)</PresentationFormat>
  <Paragraphs>105</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【ｅ-WOOD+】の仕様概要</vt:lpstr>
      <vt:lpstr>寸法仕様　波型ボード</vt:lpstr>
      <vt:lpstr>寸法仕様　木製ﾀﾞﾝﾎﾞｰﾙ</vt:lpstr>
      <vt:lpstr>寸法仕様　ハニカムボード</vt:lpstr>
      <vt:lpstr>PowerPoint プレゼンテーション</vt:lpstr>
      <vt:lpstr>木製ﾀﾞﾝﾎﾞｰﾙの曲げ強さとヤング率</vt:lpstr>
      <vt:lpstr>木製ダンボールの音響振動と弾性率</vt:lpstr>
      <vt:lpstr>ｅ-ＷＯＯＤ+の材構成</vt:lpstr>
      <vt:lpstr>今後の課題と解決策</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【ｅ-WOOD+】の仕様と課題</dc:title>
  <dc:creator>imai-seizou1</dc:creator>
  <cp:lastModifiedBy>imai-seizou1</cp:lastModifiedBy>
  <cp:revision>20</cp:revision>
  <dcterms:created xsi:type="dcterms:W3CDTF">2016-07-22T07:31:06Z</dcterms:created>
  <dcterms:modified xsi:type="dcterms:W3CDTF">2016-09-02T09:31:57Z</dcterms:modified>
</cp:coreProperties>
</file>